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</p:sldIdLst>
  <p:sldSz cx="12192000" cy="6858000"/>
  <p:notesSz cx="12192000" cy="6858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 /><Relationship Id="rId6" Type="http://schemas.openxmlformats.org/officeDocument/2006/relationships/tableStyles" Target="tableStyles.xml" /><Relationship Id="rId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14974"/>
            <a:ext cx="12192000" cy="6861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12" descr="Solar panels in a field&#10;&#10;Description automatically generated with medium confidence"/>
          <p:cNvPicPr>
            <a:picLocks noChangeAspect="1"/>
          </p:cNvPicPr>
          <p:nvPr userDrawn="1"/>
        </p:nvPicPr>
        <p:blipFill>
          <a:blip r:embed="rId2"/>
          <a:srcRect l="0" t="9063" r="0" b="65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043B59-A45E-480E-BE58-BBCBDB254F69}" type="datetimeFigureOut">
              <a:rPr lang="it-IT"/>
              <a:t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AD4DAD-5007-4CD7-BD46-A8DD3DFE99CC}" type="slidenum">
              <a:rPr lang="it-IT"/>
              <a:t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 flipH="0" flipV="0">
            <a:off x="6979856" y="473694"/>
            <a:ext cx="4452968" cy="1811091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23000">
                <a:srgbClr val="CF6923"/>
              </a:gs>
              <a:gs pos="62000">
                <a:schemeClr val="accent2">
                  <a:lumMod val="97000"/>
                  <a:lumOff val="3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/>
          </a:gradFill>
        </p:spPr>
        <p:txBody>
          <a:bodyPr rot="0" vert="horz" lIns="91440" tIns="45720" rIns="91440" bIns="45720" rtlCol="0" anchor="b" anchorCtr="0">
            <a:noAutofit/>
          </a:bodyPr>
          <a:lstStyle/>
          <a:p>
            <a:pPr marL="548640" marR="54864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800" b="1" i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latin typeface="+mj-lt"/>
                <a:ea typeface="+mj-ea"/>
                <a:cs typeface="+mj-cs"/>
              </a:rPr>
              <a:t>FUTURE ORIENTED RENEWABLE AND RELIABLE ENERGY SIC SOLUTIONS</a:t>
            </a:r>
            <a:endParaRPr lang="en-US" sz="3200" b="1" i="1"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15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55797" y="0"/>
            <a:ext cx="4195674" cy="2553552"/>
          </a:xfrm>
          <a:custGeom>
            <a:avLst/>
            <a:gdLst>
              <a:gd name="connsiteX0" fmla="*/ 51087 w 4195674"/>
              <a:gd name="connsiteY0" fmla="*/ 0 h 2553552"/>
              <a:gd name="connsiteX1" fmla="*/ 4144587 w 4195674"/>
              <a:gd name="connsiteY1" fmla="*/ 0 h 2553552"/>
              <a:gd name="connsiteX2" fmla="*/ 4153054 w 4195674"/>
              <a:gd name="connsiteY2" fmla="*/ 32928 h 2553552"/>
              <a:gd name="connsiteX3" fmla="*/ 4195674 w 4195674"/>
              <a:gd name="connsiteY3" fmla="*/ 455715 h 2553552"/>
              <a:gd name="connsiteX4" fmla="*/ 2097837 w 4195674"/>
              <a:gd name="connsiteY4" fmla="*/ 2553552 h 2553552"/>
              <a:gd name="connsiteX5" fmla="*/ 0 w 4195674"/>
              <a:gd name="connsiteY5" fmla="*/ 455715 h 2553552"/>
              <a:gd name="connsiteX6" fmla="*/ 42621 w 4195674"/>
              <a:gd name="connsiteY6" fmla="*/ 32928 h 25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2553552" fill="norm" stroke="1" extrusionOk="0">
                <a:moveTo>
                  <a:pt x="51087" y="0"/>
                </a:moveTo>
                <a:lnTo>
                  <a:pt x="4144587" y="0"/>
                </a:lnTo>
                <a:lnTo>
                  <a:pt x="4153054" y="32928"/>
                </a:lnTo>
                <a:cubicBezTo>
                  <a:pt x="4180999" y="169492"/>
                  <a:pt x="4195674" y="310890"/>
                  <a:pt x="4195674" y="455715"/>
                </a:cubicBezTo>
                <a:cubicBezTo>
                  <a:pt x="4195674" y="1614318"/>
                  <a:pt x="3256440" y="2553552"/>
                  <a:pt x="2097837" y="2553552"/>
                </a:cubicBezTo>
                <a:cubicBezTo>
                  <a:pt x="939234" y="2553552"/>
                  <a:pt x="0" y="1614318"/>
                  <a:pt x="0" y="455715"/>
                </a:cubicBezTo>
                <a:cubicBezTo>
                  <a:pt x="0" y="310890"/>
                  <a:pt x="14676" y="169492"/>
                  <a:pt x="42621" y="3292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A blue flag with yellow stars&#10;&#10;Description automatically generated with medium confidenc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85914" y="259977"/>
            <a:ext cx="1935439" cy="1287066"/>
          </a:xfrm>
          <a:prstGeom prst="rect">
            <a:avLst/>
          </a:prstGeom>
        </p:spPr>
      </p:pic>
      <p:sp>
        <p:nvSpPr>
          <p:cNvPr id="25" name="Graphic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4657148" y="987117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 fill="norm" stroke="1" extrusionOk="0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Freeform: Shape 1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2756811"/>
            <a:ext cx="4507268" cy="4101189"/>
          </a:xfrm>
          <a:custGeom>
            <a:avLst/>
            <a:gdLst>
              <a:gd name="connsiteX0" fmla="*/ 1188901 w 4507268"/>
              <a:gd name="connsiteY0" fmla="*/ 0 h 4101189"/>
              <a:gd name="connsiteX1" fmla="*/ 4507268 w 4507268"/>
              <a:gd name="connsiteY1" fmla="*/ 3318367 h 4101189"/>
              <a:gd name="connsiteX2" fmla="*/ 4439851 w 4507268"/>
              <a:gd name="connsiteY2" fmla="*/ 3987135 h 4101189"/>
              <a:gd name="connsiteX3" fmla="*/ 4410525 w 4507268"/>
              <a:gd name="connsiteY3" fmla="*/ 4101189 h 4101189"/>
              <a:gd name="connsiteX4" fmla="*/ 0 w 4507268"/>
              <a:gd name="connsiteY4" fmla="*/ 4101189 h 4101189"/>
              <a:gd name="connsiteX5" fmla="*/ 0 w 4507268"/>
              <a:gd name="connsiteY5" fmla="*/ 221283 h 4101189"/>
              <a:gd name="connsiteX6" fmla="*/ 47936 w 4507268"/>
              <a:gd name="connsiteY6" fmla="*/ 201358 h 4101189"/>
              <a:gd name="connsiteX7" fmla="*/ 1188901 w 4507268"/>
              <a:gd name="connsiteY7" fmla="*/ 0 h 41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8" h="4101189" fill="norm" stroke="1" extrusionOk="0">
                <a:moveTo>
                  <a:pt x="1188901" y="0"/>
                </a:moveTo>
                <a:cubicBezTo>
                  <a:pt x="3021585" y="0"/>
                  <a:pt x="4507268" y="1485684"/>
                  <a:pt x="4507268" y="3318367"/>
                </a:cubicBezTo>
                <a:cubicBezTo>
                  <a:pt x="4507268" y="3547453"/>
                  <a:pt x="4484055" y="3771117"/>
                  <a:pt x="4439851" y="3987135"/>
                </a:cubicBezTo>
                <a:lnTo>
                  <a:pt x="4410525" y="4101189"/>
                </a:lnTo>
                <a:lnTo>
                  <a:pt x="0" y="4101189"/>
                </a:lnTo>
                <a:lnTo>
                  <a:pt x="0" y="221283"/>
                </a:lnTo>
                <a:lnTo>
                  <a:pt x="47936" y="201358"/>
                </a:lnTo>
                <a:cubicBezTo>
                  <a:pt x="403707" y="71093"/>
                  <a:pt x="788002" y="0"/>
                  <a:pt x="118890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840123" y="1601385"/>
            <a:ext cx="2754831" cy="275483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Graphic 12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5697278" y="4908805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 fill="norm" stroke="1" extrusionOk="0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Graphic 1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5454151" y="5775084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 fill="norm" stroke="1" extrusionOk="0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53086" y="3483417"/>
            <a:ext cx="4452967" cy="2913872"/>
          </a:xfrm>
          <a:prstGeom prst="rect">
            <a:avLst/>
          </a:prstGeom>
        </p:spPr>
        <p:txBody>
          <a:bodyPr rot="0" vert="horz" lIns="91440" tIns="45720" rIns="91440" bIns="45720" rtlCol="0" anchor="t" anchorCtr="0">
            <a:noAutofit/>
          </a:bodyPr>
          <a:lstStyle/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/>
              <a:t>Commercial DC/DC converter </a:t>
            </a:r>
            <a:endParaRPr lang="en-US" sz="2400"/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/>
              <a:t>Ultra-high voltage (UHV) </a:t>
            </a:r>
            <a:r>
              <a:rPr lang="en-US" sz="2400" b="1"/>
              <a:t>SiC</a:t>
            </a:r>
            <a:r>
              <a:rPr lang="en-US" sz="2400" b="1"/>
              <a:t> based switching devices </a:t>
            </a:r>
            <a:endParaRPr lang="en-US" sz="2400"/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/>
              <a:t>Cost and environmental impact reduction of the fabrication processes.</a:t>
            </a:r>
            <a:endParaRPr lang="en-US" sz="2400"/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/>
              <a:t>Understand reliability issues </a:t>
            </a:r>
            <a:endParaRPr lang="en-US" sz="2400"/>
          </a:p>
        </p:txBody>
      </p:sp>
      <p:pic>
        <p:nvPicPr>
          <p:cNvPr id="5" name="Picture 4" descr="A picture containing text, circle, screenshot, font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43948" y="1643876"/>
            <a:ext cx="3742043" cy="2497813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>
            <a:cxnSpLocks noAdjustHandles="1" noChangeArrowheads="1" noChangeAspect="1" noChangeShapeType="1" noEditPoints="1" noGrp="1" noMove="1" noResize="1" noRot="1"/>
          </p:cNvCxnSpPr>
          <p:nvPr/>
        </p:nvCxnSpPr>
        <p:spPr bwMode="auto">
          <a:xfrm>
            <a:off x="11586162" y="3610394"/>
            <a:ext cx="0" cy="3238728"/>
          </a:xfrm>
          <a:prstGeom prst="line">
            <a:avLst/>
          </a:prstGeom>
          <a:ln w="25400" cap="sq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837204" y="1576900"/>
            <a:ext cx="2754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00" i="1"/>
              <a:t>This project has received funding from the European Union’s Horizon Europe research and innovation programme under grant agreement No 101075672</a:t>
            </a:r>
            <a:endParaRPr lang="it-IT" sz="1000" i="1"/>
          </a:p>
        </p:txBody>
      </p:sp>
      <p:pic>
        <p:nvPicPr>
          <p:cNvPr id="3" name="Picture 2" descr="A qr code with a dinosaur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40290" y="4664330"/>
            <a:ext cx="1646643" cy="164664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 bwMode="auto">
          <a:xfrm>
            <a:off x="293017" y="6087872"/>
            <a:ext cx="11123612" cy="1101713"/>
            <a:chOff x="293017" y="6087872"/>
            <a:chExt cx="11123612" cy="11017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9308024" y="6165710"/>
              <a:ext cx="770032" cy="946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6387195" y="6087872"/>
              <a:ext cx="896746" cy="1101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3399043" y="6159723"/>
              <a:ext cx="779779" cy="95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7969450" y="6237561"/>
              <a:ext cx="653065" cy="802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293017" y="6105834"/>
              <a:ext cx="867504" cy="1065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10763564" y="6237561"/>
              <a:ext cx="653065" cy="802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A red and black logo&#10;&#10;Description automatically generated with low confidence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1846030" y="6482969"/>
              <a:ext cx="867504" cy="311518"/>
            </a:xfrm>
            <a:prstGeom prst="rect">
              <a:avLst/>
            </a:prstGeom>
          </p:spPr>
        </p:pic>
        <p:pic>
          <p:nvPicPr>
            <p:cNvPr id="11" name="Picture 10" descr="A picture containing graphics, graphic design, font, design&#10;&#10;Description automatically generated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4864331" y="6396996"/>
              <a:ext cx="837355" cy="483465"/>
            </a:xfrm>
            <a:prstGeom prst="rect">
              <a:avLst/>
            </a:prstGeom>
          </p:spPr>
        </p:pic>
      </p:grpSp>
      <p:pic>
        <p:nvPicPr>
          <p:cNvPr id="31" name="Picture 30" descr="Solar panels and wind turbines in front of a blue sky&#10;&#10;Description automatically generated with medium confidence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14893" y="4029603"/>
            <a:ext cx="3403657" cy="2076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614246" y="3473263"/>
            <a:ext cx="8500082" cy="97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548640" marR="548640" algn="ctr">
              <a:lnSpc>
                <a:spcPct val="114999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en-GB" sz="2600" b="1" i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</a:rPr>
              <a:t>FUTURE ORIENTED RENEWABLE AND RELIABLE ENERGY SIC SOLUTIONS</a:t>
            </a:r>
            <a:endParaRPr lang="it-IT" sz="1100" i="1">
              <a:solidFill>
                <a:schemeClr val="bg1">
                  <a:lumMod val="9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3" name="Picture 2" descr="A picture containing text, circle, screenshot, font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01563" y="774515"/>
            <a:ext cx="6225724" cy="4153240"/>
          </a:xfrm>
          <a:prstGeom prst="rect">
            <a:avLst/>
          </a:prstGeom>
          <a:noFill/>
        </p:spPr>
      </p:pic>
      <p:pic>
        <p:nvPicPr>
          <p:cNvPr id="4" name="Picture 3" descr="A blue flag with yellow stars&#10;&#10;Description automatically generated with medium confidenc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47639"/>
            <a:ext cx="1210310" cy="805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95497" y="5474532"/>
            <a:ext cx="1064895" cy="10648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506462" y="6339328"/>
            <a:ext cx="2207930" cy="40019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4999"/>
              </a:lnSpc>
              <a:defRPr/>
            </a:pPr>
            <a:r>
              <a:rPr lang="en-GB" sz="10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</a:rPr>
              <a:t>https://for2ensics.imb-cnm.csic.es/</a:t>
            </a:r>
            <a:endParaRPr lang="it-IT" sz="1000">
              <a:solidFill>
                <a:schemeClr val="bg1">
                  <a:lumMod val="9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0049" y="1072071"/>
            <a:ext cx="7487280" cy="2024057"/>
          </a:xfrm>
          <a:prstGeom prst="rect">
            <a:avLst/>
          </a:prstGeom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marL="342900" lvl="0" indent="-342900" algn="just">
              <a:lnSpc>
                <a:spcPct val="90000"/>
              </a:lnSpc>
              <a:buFont typeface="Symbol"/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Segoe Print"/>
                <a:ea typeface="Arial"/>
                <a:cs typeface="Times New Roman"/>
              </a:rPr>
              <a:t>Commercial DC/DC converter. </a:t>
            </a:r>
            <a:endParaRPr lang="it-IT" sz="2000">
              <a:latin typeface="Arial"/>
              <a:ea typeface="Arial"/>
            </a:endParaRPr>
          </a:p>
          <a:p>
            <a:pPr marL="342900" lvl="0" indent="-342900" algn="just">
              <a:lnSpc>
                <a:spcPct val="90000"/>
              </a:lnSpc>
              <a:buFont typeface="Symbol"/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Segoe Print"/>
                <a:ea typeface="Arial"/>
                <a:cs typeface="Times New Roman"/>
              </a:rPr>
              <a:t>Ultra-high voltage (UHV) </a:t>
            </a:r>
            <a:r>
              <a:rPr lang="en-US" sz="2000" b="1">
                <a:solidFill>
                  <a:srgbClr val="000000"/>
                </a:solidFill>
                <a:latin typeface="Segoe Print"/>
                <a:ea typeface="Arial"/>
                <a:cs typeface="Times New Roman"/>
              </a:rPr>
              <a:t>SiC</a:t>
            </a:r>
            <a:r>
              <a:rPr lang="en-US" sz="2000" b="1">
                <a:solidFill>
                  <a:srgbClr val="000000"/>
                </a:solidFill>
                <a:latin typeface="Segoe Print"/>
                <a:ea typeface="Arial"/>
                <a:cs typeface="Times New Roman"/>
              </a:rPr>
              <a:t> based switching devices.</a:t>
            </a:r>
            <a:endParaRPr lang="it-IT" sz="2000">
              <a:latin typeface="Arial"/>
              <a:ea typeface="Arial"/>
            </a:endParaRPr>
          </a:p>
          <a:p>
            <a:pPr marL="342900" lvl="0" indent="-342900" algn="just">
              <a:lnSpc>
                <a:spcPct val="90000"/>
              </a:lnSpc>
              <a:buFont typeface="Symbol"/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Segoe Print"/>
                <a:ea typeface="Arial"/>
                <a:cs typeface="Times New Roman"/>
              </a:rPr>
              <a:t>Cost and environmental impact reduction of the fabrication processes.</a:t>
            </a:r>
            <a:endParaRPr lang="it-IT" sz="2000">
              <a:latin typeface="Arial"/>
              <a:ea typeface="Arial"/>
            </a:endParaRPr>
          </a:p>
          <a:p>
            <a:pPr marL="342900" lvl="0" indent="-342900" algn="just">
              <a:lnSpc>
                <a:spcPct val="90000"/>
              </a:lnSpc>
              <a:buFont typeface="Symbol"/>
              <a:buBlip>
                <a:blip r:embed="rId5"/>
              </a:buBlip>
              <a:tabLst>
                <a:tab pos="457200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Segoe Print"/>
                <a:ea typeface="Arial"/>
                <a:cs typeface="Times New Roman"/>
              </a:rPr>
              <a:t>Understand reliability issues. </a:t>
            </a:r>
            <a:endParaRPr lang="it-IT" sz="2000">
              <a:latin typeface="Arial"/>
              <a:ea typeface="Arial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08610" y="6207079"/>
            <a:ext cx="1259474" cy="431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4999"/>
              </a:lnSpc>
              <a:defRPr/>
            </a:pPr>
            <a:r>
              <a:rPr lang="en-GB" sz="1000">
                <a:solidFill>
                  <a:schemeClr val="bg1"/>
                </a:solidFill>
                <a:latin typeface="Arial"/>
                <a:ea typeface="Arial"/>
              </a:rPr>
              <a:t>Grant agreement </a:t>
            </a:r>
            <a:endParaRPr/>
          </a:p>
          <a:p>
            <a:pPr algn="ctr">
              <a:lnSpc>
                <a:spcPct val="114999"/>
              </a:lnSpc>
              <a:defRPr/>
            </a:pPr>
            <a:r>
              <a:rPr lang="en-GB" sz="1000">
                <a:solidFill>
                  <a:schemeClr val="bg1"/>
                </a:solidFill>
                <a:latin typeface="Arial"/>
                <a:ea typeface="Arial"/>
              </a:rPr>
              <a:t>N.101075672</a:t>
            </a:r>
            <a:endParaRPr lang="it-IT" sz="1100">
              <a:solidFill>
                <a:schemeClr val="bg1"/>
              </a:solidFill>
              <a:latin typeface="Arial"/>
              <a:ea typeface="Arial"/>
            </a:endParaRPr>
          </a:p>
        </p:txBody>
      </p:sp>
      <p:grpSp>
        <p:nvGrpSpPr>
          <p:cNvPr id="18" name="Group 17"/>
          <p:cNvGrpSpPr/>
          <p:nvPr/>
        </p:nvGrpSpPr>
        <p:grpSpPr bwMode="auto">
          <a:xfrm>
            <a:off x="567775" y="35691"/>
            <a:ext cx="11123612" cy="1101713"/>
            <a:chOff x="293017" y="6087872"/>
            <a:chExt cx="11123612" cy="11017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308024" y="6165710"/>
              <a:ext cx="770032" cy="946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387195" y="6087872"/>
              <a:ext cx="896746" cy="1101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3399043" y="6159723"/>
              <a:ext cx="779779" cy="958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7969450" y="6237561"/>
              <a:ext cx="653065" cy="802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293017" y="6105834"/>
              <a:ext cx="867504" cy="1065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10763564" y="6237561"/>
              <a:ext cx="653065" cy="802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A red and black logo&#10;&#10;Description automatically generated with low confidence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1846030" y="6482969"/>
              <a:ext cx="867504" cy="311518"/>
            </a:xfrm>
            <a:prstGeom prst="rect">
              <a:avLst/>
            </a:prstGeom>
          </p:spPr>
        </p:pic>
        <p:pic>
          <p:nvPicPr>
            <p:cNvPr id="26" name="Picture 25" descr="A picture containing graphics, graphic design, font, design&#10;&#10;Description automatically generated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>
              <a:off x="4864331" y="6396996"/>
              <a:ext cx="837355" cy="4834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ONLYOFFICE/7.2.2.56</Application>
  <DocSecurity>0</DocSecurity>
  <PresentationFormat>Widescreen</PresentationFormat>
  <Paragraphs>0</Paragraphs>
  <Slides>2</Slides>
  <Notes>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Slide 1</vt:lpstr>
      <vt:lpstr>Slide 2</vt:lpstr>
    </vt:vector>
  </TitlesOfParts>
  <Manager/>
  <Company>Microsoft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Giulio Pellegrini</dc:creator>
  <cp:keywords/>
  <dc:description/>
  <dc:identifier/>
  <dc:language/>
  <cp:lastModifiedBy>GIULIO PELLEGRINI  (giulio.pellegrini@csic.es)</cp:lastModifiedBy>
  <cp:revision>17</cp:revision>
  <dcterms:created xsi:type="dcterms:W3CDTF">2023-05-04T07:44:40Z</dcterms:created>
  <dcterms:modified xsi:type="dcterms:W3CDTF">2023-05-24T07:31:28Z</dcterms:modified>
  <cp:category/>
  <cp:contentStatus/>
  <cp:version/>
</cp:coreProperties>
</file>